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1"/>
  </p:notesMasterIdLst>
  <p:sldIdLst>
    <p:sldId id="388" r:id="rId3"/>
    <p:sldId id="385" r:id="rId4"/>
    <p:sldId id="386" r:id="rId5"/>
    <p:sldId id="323" r:id="rId6"/>
    <p:sldId id="387" r:id="rId7"/>
    <p:sldId id="325" r:id="rId8"/>
    <p:sldId id="327" r:id="rId9"/>
    <p:sldId id="328" r:id="rId10"/>
    <p:sldId id="329" r:id="rId11"/>
    <p:sldId id="389" r:id="rId12"/>
    <p:sldId id="390" r:id="rId13"/>
    <p:sldId id="391" r:id="rId14"/>
    <p:sldId id="393" r:id="rId15"/>
    <p:sldId id="394" r:id="rId16"/>
    <p:sldId id="395" r:id="rId17"/>
    <p:sldId id="396" r:id="rId18"/>
    <p:sldId id="399" r:id="rId19"/>
    <p:sldId id="40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80"/>
    <a:srgbClr val="E9EE12"/>
    <a:srgbClr val="F9D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87" autoAdjust="0"/>
    <p:restoredTop sz="94454" autoAdjust="0"/>
  </p:normalViewPr>
  <p:slideViewPr>
    <p:cSldViewPr>
      <p:cViewPr varScale="1">
        <p:scale>
          <a:sx n="77" d="100"/>
          <a:sy n="77" d="100"/>
        </p:scale>
        <p:origin x="102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7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48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082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CC022-4D68-4111-869E-6E4161566739}" type="datetime1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7953-2C57-4FF3-A68F-4CFB9912DC5B}" type="datetime1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B88C-BBAF-4A2D-9965-3F96F508FAC8}" type="datetime1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FD06-EE81-449A-9AE8-EE726D0CDA70}" type="datetime1">
              <a:rPr lang="en-US" smtClean="0"/>
              <a:t>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11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4E36-F144-4C5D-81F7-5A585F7B2F02}" type="datetime1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928E-EA0E-4D1D-A173-939777D4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26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BCC3-F140-47DC-AD54-9E32033281AE}" type="datetime1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928E-EA0E-4D1D-A173-939777D4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328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8454-3705-48F1-A260-70185C520099}" type="datetime1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928E-EA0E-4D1D-A173-939777D4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477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E8C06-4460-469D-949F-CD36B3433C87}" type="datetime1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928E-EA0E-4D1D-A173-939777D4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42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F888-3481-4464-8667-094A84A6F873}" type="datetime1">
              <a:rPr lang="en-US" smtClean="0"/>
              <a:t>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928E-EA0E-4D1D-A173-939777D4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357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65D1-9131-405C-9BC6-E6EC85D46B8C}" type="datetime1">
              <a:rPr lang="en-US" smtClean="0"/>
              <a:t>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928E-EA0E-4D1D-A173-939777D4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71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24B-4763-4BF5-873A-1D6BAC2AE110}" type="datetime1">
              <a:rPr lang="en-US" smtClean="0"/>
              <a:t>2/12/2016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928E-EA0E-4D1D-A173-939777D4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8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B2DA-4417-46FF-B2F0-2DB688CDCA65}" type="datetime1">
              <a:rPr lang="en-US" smtClean="0"/>
              <a:t>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78D58-D850-4F7D-A848-7354DC2CDB52}" type="datetime1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928E-EA0E-4D1D-A173-939777D4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8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BAED-21A9-4402-9FC0-7A82FDDA33B7}" type="datetime1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928E-EA0E-4D1D-A173-939777D4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31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3DE7-734C-45D3-AEBA-1A766FC0BD63}" type="datetime1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928E-EA0E-4D1D-A173-939777D4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852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B60-950E-4483-BA4A-C2EC7E198EEB}" type="datetime1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928E-EA0E-4D1D-A173-939777D4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70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5E6A-0DB6-46EB-9051-9C6FD3090E1F}" type="datetime1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F34F-495F-4DA1-A01E-BB802E4CD10A}" type="datetime1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C6E6-45B5-4BB9-9E8F-952567724AA5}" type="datetime1">
              <a:rPr lang="en-US" smtClean="0"/>
              <a:t>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1609-85B6-4514-B6BF-BBDECD0A5483}" type="datetime1">
              <a:rPr lang="en-US" smtClean="0"/>
              <a:t>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0A36-D4D3-4FD9-BB71-A2499EDBE9B7}" type="datetime1">
              <a:rPr lang="en-US" smtClean="0"/>
              <a:t>2/12/2016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4514-58B1-48E1-955E-5C0BA67E8E0F}" type="datetime1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E992-12A2-4A58-9CD7-851430034F7B}" type="datetime1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4E946-EA24-44F5-86AB-8F6AC51F8559}" type="datetime1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BF3CD-6BC8-456D-BC03-EBF56D702DE4}" type="datetime1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D928E-EA0E-4D1D-A173-939777D4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5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12616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Chapter 7: Sampling Distributions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72629" y="6226730"/>
            <a:ext cx="5567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http://www.socialresearchmethods.net/kb/sampstat.php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146" name="Picture 2" descr="http://www.socialresearchmethods.net/kb/Assets/images/sampst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449" y="1580374"/>
            <a:ext cx="6559748" cy="459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03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7.1/7.2: Statistics, Parameters, Sampling Distribution of a Sample Mean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0929"/>
            <a:ext cx="9144000" cy="569707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 able to differentiate between parameters and statistics.</a:t>
            </a:r>
          </a:p>
          <a:p>
            <a:r>
              <a:rPr lang="en-US" dirty="0" smtClean="0"/>
              <a:t>Explain the difference between the sampling distribution of x̄ and the population distribution of </a:t>
            </a:r>
            <a:r>
              <a:rPr lang="en-US" dirty="0" smtClean="0">
                <a:sym typeface="Symbol" panose="05050102010706020507" pitchFamily="18" charset="2"/>
              </a:rPr>
              <a:t>.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Determine the mean and standard deviation of x̄ for an SRS of size n from a population with mean  and standard deviation .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Use the central limit theorem (CLT) to approximate the shape of the sampling distribution of x̄ and use it to perform probability calculations.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2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vs.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5" descr="kokos_01_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858467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076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 and statistic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 </a:t>
            </a:r>
            <a:r>
              <a:rPr lang="en-US" altLang="en-US" b="1" dirty="0">
                <a:solidFill>
                  <a:srgbClr val="C00000"/>
                </a:solidFill>
              </a:rPr>
              <a:t>parameter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is a numerical descriptive measure of a population.</a:t>
            </a:r>
          </a:p>
          <a:p>
            <a:r>
              <a:rPr lang="en-US" altLang="en-US" dirty="0"/>
              <a:t>A </a:t>
            </a:r>
            <a:r>
              <a:rPr lang="en-US" altLang="en-US" b="1" dirty="0">
                <a:solidFill>
                  <a:srgbClr val="C00000"/>
                </a:solidFill>
              </a:rPr>
              <a:t>statistic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is any quantity computed from values in a sample.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0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Variability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908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would happen if we took many samples?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411460" y="2285310"/>
            <a:ext cx="8351540" cy="3734490"/>
            <a:chOff x="1081087" y="1984709"/>
            <a:chExt cx="6981825" cy="2888582"/>
          </a:xfrm>
        </p:grpSpPr>
        <p:sp>
          <p:nvSpPr>
            <p:cNvPr id="5" name="Rounded Rectangle 4"/>
            <p:cNvSpPr>
              <a:spLocks noChangeArrowheads="1"/>
            </p:cNvSpPr>
            <p:nvPr/>
          </p:nvSpPr>
          <p:spPr bwMode="auto">
            <a:xfrm>
              <a:off x="1081087" y="1984709"/>
              <a:ext cx="4076700" cy="2687637"/>
            </a:xfrm>
            <a:prstGeom prst="roundRect">
              <a:avLst>
                <a:gd name="adj" fmla="val 16667"/>
              </a:avLst>
            </a:prstGeom>
            <a:solidFill>
              <a:srgbClr val="D2DA7A"/>
            </a:solidFill>
            <a:ln w="47625" cmpd="dbl">
              <a:solidFill>
                <a:schemeClr val="bg1"/>
              </a:solidFill>
              <a:round/>
              <a:headEnd/>
              <a:tailEnd/>
            </a:ln>
            <a:effectLst>
              <a:outerShdw blurRad="38100" dist="30000" dir="5400000" rotWithShape="0">
                <a:srgbClr val="808080">
                  <a:alpha val="45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latin typeface="Arial"/>
                  <a:ea typeface="+mn-ea"/>
                  <a:cs typeface="Arial"/>
                </a:rPr>
                <a:t>Population</a:t>
              </a:r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2613024" y="2648284"/>
              <a:ext cx="1455738" cy="576262"/>
            </a:xfrm>
            <a:prstGeom prst="ellipse">
              <a:avLst/>
            </a:prstGeom>
            <a:solidFill>
              <a:srgbClr val="B88472"/>
            </a:solidFill>
            <a:ln w="10000">
              <a:solidFill>
                <a:srgbClr val="B88472"/>
              </a:solidFill>
              <a:round/>
              <a:headEnd/>
              <a:tailEnd/>
            </a:ln>
            <a:effectLst>
              <a:outerShdw blurRad="38100" dist="30000" dir="5400000" rotWithShape="0">
                <a:srgbClr val="808080">
                  <a:alpha val="45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1600" b="1" smtClean="0">
                  <a:solidFill>
                    <a:srgbClr val="FFFFFF"/>
                  </a:solidFill>
                  <a:cs typeface="Arial" charset="0"/>
                </a:rPr>
                <a:t>Sample</a:t>
              </a:r>
              <a:endParaRPr lang="en-US" altLang="en-US" sz="2000" b="1" smtClean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3581399" y="2937209"/>
              <a:ext cx="1455738" cy="576262"/>
            </a:xfrm>
            <a:prstGeom prst="ellipse">
              <a:avLst/>
            </a:prstGeom>
            <a:solidFill>
              <a:srgbClr val="B88472"/>
            </a:solidFill>
            <a:ln w="10000">
              <a:solidFill>
                <a:srgbClr val="B88472"/>
              </a:solidFill>
              <a:round/>
              <a:headEnd/>
              <a:tailEnd/>
            </a:ln>
            <a:effectLst>
              <a:outerShdw blurRad="38100" dist="30000" dir="5400000" rotWithShape="0">
                <a:srgbClr val="808080">
                  <a:alpha val="45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1600" b="1" smtClean="0">
                  <a:solidFill>
                    <a:srgbClr val="FFFFFF"/>
                  </a:solidFill>
                  <a:cs typeface="Arial" charset="0"/>
                </a:rPr>
                <a:t>Sample</a:t>
              </a:r>
              <a:endParaRPr lang="en-US" altLang="en-US" sz="2000" b="1" smtClean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3494087" y="3926221"/>
              <a:ext cx="1454150" cy="576263"/>
            </a:xfrm>
            <a:prstGeom prst="ellipse">
              <a:avLst/>
            </a:prstGeom>
            <a:solidFill>
              <a:srgbClr val="B88472"/>
            </a:solidFill>
            <a:ln w="10000">
              <a:solidFill>
                <a:srgbClr val="B88472"/>
              </a:solidFill>
              <a:round/>
              <a:headEnd/>
              <a:tailEnd/>
            </a:ln>
            <a:effectLst>
              <a:outerShdw blurRad="38100" dist="30000" dir="5400000" rotWithShape="0">
                <a:srgbClr val="808080">
                  <a:alpha val="45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1600" b="1" smtClean="0">
                  <a:solidFill>
                    <a:srgbClr val="FFFFFF"/>
                  </a:solidFill>
                  <a:cs typeface="Arial" charset="0"/>
                </a:rPr>
                <a:t>Sample</a:t>
              </a:r>
              <a:endParaRPr lang="en-US" altLang="en-US" sz="2000" b="1" smtClean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494087" y="2143459"/>
              <a:ext cx="1454150" cy="577850"/>
            </a:xfrm>
            <a:prstGeom prst="ellipse">
              <a:avLst/>
            </a:prstGeom>
            <a:solidFill>
              <a:srgbClr val="B88472"/>
            </a:solidFill>
            <a:ln w="10000">
              <a:solidFill>
                <a:srgbClr val="B88472"/>
              </a:solidFill>
              <a:round/>
              <a:headEnd/>
              <a:tailEnd/>
            </a:ln>
            <a:effectLst>
              <a:outerShdw blurRad="38100" dist="30000" dir="5400000" rotWithShape="0">
                <a:srgbClr val="808080">
                  <a:alpha val="45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1600" b="1" smtClean="0">
                  <a:solidFill>
                    <a:srgbClr val="FFFFFF"/>
                  </a:solidFill>
                  <a:cs typeface="Arial" charset="0"/>
                </a:rPr>
                <a:t>Sample</a:t>
              </a:r>
              <a:endParaRPr lang="en-US" altLang="en-US" sz="2000" b="1" smtClean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2811462" y="3421396"/>
              <a:ext cx="1455737" cy="576263"/>
            </a:xfrm>
            <a:prstGeom prst="ellipse">
              <a:avLst/>
            </a:prstGeom>
            <a:solidFill>
              <a:srgbClr val="B88472"/>
            </a:solidFill>
            <a:ln w="10000">
              <a:solidFill>
                <a:srgbClr val="B88472"/>
              </a:solidFill>
              <a:round/>
              <a:headEnd/>
              <a:tailEnd/>
            </a:ln>
            <a:effectLst>
              <a:outerShdw blurRad="38100" dist="30000" dir="5400000" rotWithShape="0">
                <a:srgbClr val="808080">
                  <a:alpha val="45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1600" b="1" smtClean="0">
                  <a:solidFill>
                    <a:srgbClr val="FFFFFF"/>
                  </a:solidFill>
                  <a:cs typeface="Arial" charset="0"/>
                </a:rPr>
                <a:t>Sample</a:t>
              </a:r>
              <a:endParaRPr lang="en-US" altLang="en-US" sz="2000" b="1" smtClean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695449" y="3165809"/>
              <a:ext cx="1455738" cy="576262"/>
            </a:xfrm>
            <a:prstGeom prst="ellipse">
              <a:avLst/>
            </a:prstGeom>
            <a:solidFill>
              <a:srgbClr val="B88472"/>
            </a:solidFill>
            <a:ln w="10000">
              <a:solidFill>
                <a:srgbClr val="B88472"/>
              </a:solidFill>
              <a:round/>
              <a:headEnd/>
              <a:tailEnd/>
            </a:ln>
            <a:effectLst>
              <a:outerShdw blurRad="38100" dist="30000" dir="5400000" rotWithShape="0">
                <a:srgbClr val="808080">
                  <a:alpha val="45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1600" b="1" smtClean="0">
                  <a:solidFill>
                    <a:srgbClr val="FFFFFF"/>
                  </a:solidFill>
                  <a:cs typeface="Arial" charset="0"/>
                </a:rPr>
                <a:t>Sample</a:t>
              </a:r>
              <a:endParaRPr lang="en-US" altLang="en-US" sz="2000" b="1" smtClean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514474" y="3926221"/>
              <a:ext cx="1455738" cy="576263"/>
            </a:xfrm>
            <a:prstGeom prst="ellipse">
              <a:avLst/>
            </a:prstGeom>
            <a:solidFill>
              <a:srgbClr val="B88472"/>
            </a:solidFill>
            <a:ln w="10000">
              <a:solidFill>
                <a:srgbClr val="B88472"/>
              </a:solidFill>
              <a:round/>
              <a:headEnd/>
              <a:tailEnd/>
            </a:ln>
            <a:effectLst>
              <a:outerShdw blurRad="38100" dist="30000" dir="5400000" rotWithShape="0">
                <a:srgbClr val="808080">
                  <a:alpha val="45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1600" b="1" smtClean="0">
                  <a:solidFill>
                    <a:srgbClr val="FFFFFF"/>
                  </a:solidFill>
                  <a:cs typeface="Arial" charset="0"/>
                </a:rPr>
                <a:t>Sample</a:t>
              </a:r>
              <a:endParaRPr lang="en-US" altLang="en-US" sz="2000" b="1" smtClean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1357312" y="2648284"/>
              <a:ext cx="1454150" cy="576262"/>
            </a:xfrm>
            <a:prstGeom prst="ellipse">
              <a:avLst/>
            </a:prstGeom>
            <a:solidFill>
              <a:srgbClr val="B88472"/>
            </a:solidFill>
            <a:ln w="10000">
              <a:solidFill>
                <a:srgbClr val="B88472"/>
              </a:solidFill>
              <a:round/>
              <a:headEnd/>
              <a:tailEnd/>
            </a:ln>
            <a:effectLst>
              <a:outerShdw blurRad="38100" dist="30000" dir="5400000" rotWithShape="0">
                <a:srgbClr val="808080">
                  <a:alpha val="45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  <a:cs typeface="+mn-cs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1600" b="1" smtClean="0">
                  <a:solidFill>
                    <a:srgbClr val="FFFFFF"/>
                  </a:solidFill>
                  <a:cs typeface="Arial" charset="0"/>
                </a:rPr>
                <a:t>Sample</a:t>
              </a:r>
              <a:endParaRPr lang="en-US" altLang="en-US" sz="2000" b="1" smtClean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" name="Curved Down Arrow 13"/>
            <p:cNvSpPr/>
            <p:nvPr/>
          </p:nvSpPr>
          <p:spPr>
            <a:xfrm rot="21385562">
              <a:off x="3754086" y="2353049"/>
              <a:ext cx="3440856" cy="499372"/>
            </a:xfrm>
            <a:prstGeom prst="curvedDown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  <a:cs typeface="Arial"/>
              </a:endParaRPr>
            </a:p>
          </p:txBody>
        </p:sp>
        <p:sp>
          <p:nvSpPr>
            <p:cNvPr id="15" name="Curved Down Arrow 14"/>
            <p:cNvSpPr/>
            <p:nvPr/>
          </p:nvSpPr>
          <p:spPr>
            <a:xfrm rot="214438" flipV="1">
              <a:off x="3995043" y="3744917"/>
              <a:ext cx="3217667" cy="517879"/>
            </a:xfrm>
            <a:prstGeom prst="curvedDown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  <a:cs typeface="Arial"/>
              </a:endParaRPr>
            </a:p>
          </p:txBody>
        </p:sp>
        <p:sp>
          <p:nvSpPr>
            <p:cNvPr id="16" name="Curved Down Arrow 15"/>
            <p:cNvSpPr/>
            <p:nvPr/>
          </p:nvSpPr>
          <p:spPr>
            <a:xfrm rot="21385562">
              <a:off x="2780645" y="2857980"/>
              <a:ext cx="4430296" cy="619150"/>
            </a:xfrm>
            <a:prstGeom prst="curvedDown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  <a:cs typeface="Arial"/>
              </a:endParaRPr>
            </a:p>
          </p:txBody>
        </p:sp>
        <p:sp>
          <p:nvSpPr>
            <p:cNvPr id="17" name="Curved Down Arrow 16"/>
            <p:cNvSpPr/>
            <p:nvPr/>
          </p:nvSpPr>
          <p:spPr>
            <a:xfrm rot="21385562">
              <a:off x="2559288" y="2127135"/>
              <a:ext cx="4587242" cy="768566"/>
            </a:xfrm>
            <a:prstGeom prst="curvedDown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  <a:cs typeface="Arial"/>
              </a:endParaRPr>
            </a:p>
          </p:txBody>
        </p:sp>
        <p:sp>
          <p:nvSpPr>
            <p:cNvPr id="18" name="Curved Down Arrow 17"/>
            <p:cNvSpPr/>
            <p:nvPr/>
          </p:nvSpPr>
          <p:spPr>
            <a:xfrm flipV="1">
              <a:off x="2679466" y="4254141"/>
              <a:ext cx="4716314" cy="619150"/>
            </a:xfrm>
            <a:prstGeom prst="curvedDown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  <a:cs typeface="Arial"/>
              </a:endParaRPr>
            </a:p>
          </p:txBody>
        </p:sp>
        <p:sp>
          <p:nvSpPr>
            <p:cNvPr id="19" name="Curved Down Arrow 18"/>
            <p:cNvSpPr/>
            <p:nvPr/>
          </p:nvSpPr>
          <p:spPr>
            <a:xfrm rot="21385562">
              <a:off x="4747439" y="2470505"/>
              <a:ext cx="2461046" cy="619150"/>
            </a:xfrm>
            <a:prstGeom prst="curvedDown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  <a:cs typeface="Arial"/>
              </a:endParaRPr>
            </a:p>
          </p:txBody>
        </p:sp>
        <p:sp>
          <p:nvSpPr>
            <p:cNvPr id="20" name="TextBox 24"/>
            <p:cNvSpPr txBox="1"/>
            <p:nvPr/>
          </p:nvSpPr>
          <p:spPr>
            <a:xfrm>
              <a:off x="7126237" y="2573255"/>
              <a:ext cx="936675" cy="156966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>
              <a:defPPr>
                <a:defRPr lang="en-U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r>
                <a:rPr lang="en-US" sz="9600" b="1" dirty="0">
                  <a:solidFill>
                    <a:schemeClr val="tx1"/>
                  </a:solidFill>
                  <a:cs typeface="Arial"/>
                </a:rPr>
                <a:t>?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640647" y="6072938"/>
            <a:ext cx="5353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 statistic is a random variable.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8509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en-US" dirty="0"/>
              <a:t>The </a:t>
            </a:r>
            <a:r>
              <a:rPr lang="en-US" altLang="en-US" dirty="0">
                <a:solidFill>
                  <a:srgbClr val="C00000"/>
                </a:solidFill>
              </a:rPr>
              <a:t>sampling distribution </a:t>
            </a:r>
            <a:r>
              <a:rPr lang="en-US" altLang="en-US" dirty="0"/>
              <a:t>of a statistic is the probability distribution of the statistic.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6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Sampling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solidFill>
                  <a:srgbClr val="000000"/>
                </a:solidFill>
              </a:rPr>
              <a:t>The </a:t>
            </a:r>
            <a:r>
              <a:rPr lang="en-US" altLang="en-US" b="1" dirty="0">
                <a:solidFill>
                  <a:srgbClr val="800000"/>
                </a:solidFill>
              </a:rPr>
              <a:t>sampling distribution </a:t>
            </a:r>
            <a:r>
              <a:rPr lang="en-US" altLang="en-US" dirty="0">
                <a:solidFill>
                  <a:srgbClr val="000000"/>
                </a:solidFill>
              </a:rPr>
              <a:t>of a statistic is the distribution of values taken by the statistic in all possible samples of the same size from the same population.</a:t>
            </a:r>
          </a:p>
          <a:p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b="1" dirty="0">
                <a:solidFill>
                  <a:srgbClr val="800000"/>
                </a:solidFill>
              </a:rPr>
              <a:t>population distribution</a:t>
            </a:r>
            <a:r>
              <a:rPr lang="en-US" altLang="en-US" dirty="0">
                <a:solidFill>
                  <a:srgbClr val="800000"/>
                </a:solidFill>
              </a:rPr>
              <a:t> </a:t>
            </a:r>
            <a:r>
              <a:rPr lang="en-US" altLang="en-US" dirty="0">
                <a:solidFill>
                  <a:srgbClr val="000000"/>
                </a:solidFill>
              </a:rPr>
              <a:t>of a variable is the distribution of values of the variable among all individuals in the population.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3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 and Standard Deviation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1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 of Sampling Distributions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arenR"/>
                </a:pPr>
                <a:r>
                  <a:rPr lang="en-US" dirty="0" smtClean="0"/>
                  <a:t>If a population X ~ </a:t>
                </a:r>
                <a:r>
                  <a:rPr lang="en-US" i="1" dirty="0" smtClean="0"/>
                  <a:t>N</a:t>
                </a:r>
                <a:r>
                  <a:rPr lang="en-US" dirty="0" smtClean="0"/>
                  <a:t>(</a:t>
                </a:r>
                <a:r>
                  <a:rPr lang="en-US" dirty="0" smtClean="0">
                    <a:sym typeface="Symbol" panose="05050102010706020507" pitchFamily="18" charset="2"/>
                  </a:rPr>
                  <a:t>, </a:t>
                </a:r>
                <a:r>
                  <a:rPr lang="el-GR" dirty="0" smtClean="0">
                    <a:sym typeface="Symbol" panose="05050102010706020507" pitchFamily="18" charset="2"/>
                  </a:rPr>
                  <a:t>σ</a:t>
                </a:r>
                <a:r>
                  <a:rPr lang="en-US" baseline="30000" dirty="0" smtClean="0">
                    <a:sym typeface="Symbol" panose="05050102010706020507" pitchFamily="18" charset="2"/>
                  </a:rPr>
                  <a:t>2</a:t>
                </a:r>
                <a:r>
                  <a:rPr lang="en-US" dirty="0" smtClean="0">
                    <a:sym typeface="Symbol" panose="05050102010706020507" pitchFamily="18" charset="2"/>
                  </a:rPr>
                  <a:t>) then the sample </a:t>
                </a:r>
                <a:r>
                  <a:rPr lang="en-US" dirty="0" smtClean="0">
                    <a:solidFill>
                      <a:schemeClr val="tx1"/>
                    </a:solidFill>
                    <a:sym typeface="Symbol" panose="05050102010706020507" pitchFamily="18" charset="2"/>
                  </a:rPr>
                  <a:t>distribution of X̄ ~ </a:t>
                </a:r>
                <a:r>
                  <a:rPr lang="en-US" i="1" dirty="0" smtClean="0">
                    <a:solidFill>
                      <a:schemeClr val="tx1"/>
                    </a:solidFill>
                    <a:sym typeface="Symbol" panose="05050102010706020507" pitchFamily="18" charset="2"/>
                  </a:rPr>
                  <a:t>N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𝜇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dirty="0" smtClean="0">
                    <a:solidFill>
                      <a:schemeClr val="tx1"/>
                    </a:solidFill>
                  </a:rPr>
                  <a:t>Let X̄ be the mean of observations in a random sample of size n drawn from a population with mean </a:t>
                </a:r>
                <a:r>
                  <a:rPr lang="el-GR" dirty="0">
                    <a:solidFill>
                      <a:schemeClr val="tx1"/>
                    </a:solidFill>
                  </a:rPr>
                  <a:t>μ</a:t>
                </a:r>
                <a:r>
                  <a:rPr lang="en-US" dirty="0">
                    <a:solidFill>
                      <a:schemeClr val="tx1"/>
                    </a:solidFill>
                  </a:rPr>
                  <a:t> and finite variance </a:t>
                </a:r>
                <a:r>
                  <a:rPr lang="en-US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</a:t>
                </a:r>
                <a:r>
                  <a:rPr lang="en-US" baseline="300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2</a:t>
                </a:r>
                <a:r>
                  <a:rPr lang="en-US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. As the sample size n is large enough, then  X̄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~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i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N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𝜇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926" t="-2022" r="-3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90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95" y="80796"/>
            <a:ext cx="8229600" cy="1143000"/>
          </a:xfrm>
        </p:spPr>
        <p:txBody>
          <a:bodyPr/>
          <a:lstStyle/>
          <a:p>
            <a:r>
              <a:rPr lang="en-US" dirty="0" smtClean="0"/>
              <a:t>A Few More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5867400" cy="5661763"/>
          </a:xfrm>
        </p:spPr>
        <p:txBody>
          <a:bodyPr>
            <a:normAutofit/>
          </a:bodyPr>
          <a:lstStyle/>
          <a:p>
            <a:r>
              <a:rPr lang="en-US" dirty="0" smtClean="0"/>
              <a:t>Any linear combination of independent Normal random variables is also Normal.</a:t>
            </a:r>
          </a:p>
          <a:p>
            <a:r>
              <a:rPr lang="en-US" dirty="0" smtClean="0"/>
              <a:t>More generally, the distribution of a sum or average of many small random quantities is close to Normal whether independent or not.</a:t>
            </a:r>
          </a:p>
          <a:p>
            <a:r>
              <a:rPr lang="en-US" dirty="0" smtClean="0"/>
              <a:t>CLT also applies to discrete random variables.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4" descr="Screen shot 2010-11-04 at 6.58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74" b="48953"/>
          <a:stretch>
            <a:fillRect/>
          </a:stretch>
        </p:blipFill>
        <p:spPr bwMode="auto">
          <a:xfrm>
            <a:off x="6356424" y="2347063"/>
            <a:ext cx="2776538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Screen shot 2010-11-04 at 6.58.29 P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012" y="1291375"/>
            <a:ext cx="2544762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Screen shot 2010-11-04 at 6.58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34" b="49814"/>
          <a:stretch>
            <a:fillRect/>
          </a:stretch>
        </p:blipFill>
        <p:spPr bwMode="auto">
          <a:xfrm>
            <a:off x="6351662" y="3410688"/>
            <a:ext cx="2806700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Screen shot 2010-11-04 at 6.58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122" r="49834"/>
          <a:stretch>
            <a:fillRect/>
          </a:stretch>
        </p:blipFill>
        <p:spPr bwMode="auto">
          <a:xfrm>
            <a:off x="6340549" y="4517175"/>
            <a:ext cx="2817813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Screen shot 2010-11-04 at 6.58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86" t="51247"/>
          <a:stretch>
            <a:fillRect/>
          </a:stretch>
        </p:blipFill>
        <p:spPr bwMode="auto">
          <a:xfrm>
            <a:off x="6345312" y="5639538"/>
            <a:ext cx="2814637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84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506072"/>
          </a:xfrm>
        </p:spPr>
        <p:txBody>
          <a:bodyPr>
            <a:normAutofit/>
          </a:bodyPr>
          <a:lstStyle/>
          <a:p>
            <a:r>
              <a:rPr lang="en-US" dirty="0" smtClean="0"/>
              <a:t>6.4: The Exponential Distribution (and Uniform Distribution)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Be able to recognize situations that may be described by uniform or exponential distributions.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Be able to recognize the sketches of the pdfs for  uniform and exponential distribution.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Calculate </a:t>
            </a:r>
            <a:r>
              <a:rPr lang="en-US" dirty="0">
                <a:sym typeface="Symbol" panose="05050102010706020507" pitchFamily="18" charset="2"/>
              </a:rPr>
              <a:t>the probability, mean and standard deviation when X has a </a:t>
            </a:r>
            <a:r>
              <a:rPr lang="en-US" dirty="0" smtClean="0">
                <a:sym typeface="Symbol" panose="05050102010706020507" pitchFamily="18" charset="2"/>
              </a:rPr>
              <a:t>uniform </a:t>
            </a:r>
            <a:r>
              <a:rPr lang="en-US" dirty="0">
                <a:sym typeface="Symbol" panose="05050102010706020507" pitchFamily="18" charset="2"/>
              </a:rPr>
              <a:t>or </a:t>
            </a:r>
            <a:r>
              <a:rPr lang="en-US" dirty="0" smtClean="0">
                <a:sym typeface="Symbol" panose="05050102010706020507" pitchFamily="18" charset="2"/>
              </a:rPr>
              <a:t>exponential </a:t>
            </a:r>
            <a:r>
              <a:rPr lang="en-US" dirty="0">
                <a:sym typeface="Symbol" panose="05050102010706020507" pitchFamily="18" charset="2"/>
              </a:rPr>
              <a:t>distribution.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81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(continuous) uniform distribution, the probability density is distributed </a:t>
            </a:r>
            <a:r>
              <a:rPr lang="en-US" dirty="0" smtClean="0">
                <a:solidFill>
                  <a:srgbClr val="C00000"/>
                </a:solidFill>
              </a:rPr>
              <a:t>evenly </a:t>
            </a:r>
            <a:r>
              <a:rPr lang="en-US" dirty="0" smtClean="0"/>
              <a:t>between two points.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8" descr="kokos_06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3335493"/>
            <a:ext cx="4953000" cy="3020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121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7709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Uniform Distribution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990600"/>
                <a:ext cx="8686800" cy="5204162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en-US" dirty="0" smtClean="0"/>
                  <a:t>The density function of the uniform distribution over the interval [</a:t>
                </a:r>
                <a:r>
                  <a:rPr lang="en-US" dirty="0" err="1" smtClean="0"/>
                  <a:t>a,b</a:t>
                </a:r>
                <a:r>
                  <a:rPr lang="en-US" dirty="0" smtClean="0"/>
                  <a:t>] is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𝑒𝑙𝑠𝑒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990600"/>
                <a:ext cx="8686800" cy="5204162"/>
              </a:xfrm>
              <a:blipFill rotWithShape="0">
                <a:blip r:embed="rId2"/>
                <a:stretch>
                  <a:fillRect l="-1825" t="-1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kokos_06_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700" y="3355974"/>
            <a:ext cx="4953000" cy="318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33"/>
            <a:ext cx="8229600" cy="1143000"/>
          </a:xfrm>
        </p:spPr>
        <p:txBody>
          <a:bodyPr/>
          <a:lstStyle/>
          <a:p>
            <a:r>
              <a:rPr lang="en-US" dirty="0" smtClean="0"/>
              <a:t>Exponential Distribution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59934"/>
                <a:ext cx="8229600" cy="5561542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Uses: amount of time until some specific event occurs (the amount of time between successive events)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𝑒𝑙𝑠𝑒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59934"/>
                <a:ext cx="8229600" cy="5561542"/>
              </a:xfrm>
              <a:blipFill rotWithShape="0">
                <a:blip r:embed="rId3"/>
                <a:stretch>
                  <a:fillRect l="-1704" t="-14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4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33"/>
            <a:ext cx="8229600" cy="1143000"/>
          </a:xfrm>
        </p:spPr>
        <p:txBody>
          <a:bodyPr/>
          <a:lstStyle/>
          <a:p>
            <a:r>
              <a:rPr lang="en-US" dirty="0" smtClean="0"/>
              <a:t>Exponential Distribution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59934"/>
                <a:ext cx="8229600" cy="5561542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en-US" b="0" i="0" dirty="0" smtClean="0">
                  <a:latin typeface="Cambria Math" panose="02040503050406030204" pitchFamily="18" charset="0"/>
                </a:endParaRPr>
              </a:p>
              <a:p>
                <a:r>
                  <a:rPr lang="en-US" dirty="0" err="1" smtClean="0"/>
                  <a:t>Var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b="0" i="0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59934"/>
                <a:ext cx="8229600" cy="5561542"/>
              </a:xfrm>
              <a:blipFill rotWithShape="0">
                <a:blip r:embed="rId2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1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Gamma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Generalization of the exponential function</a:t>
            </a:r>
          </a:p>
          <a:p>
            <a:r>
              <a:rPr lang="en-US" dirty="0" smtClean="0"/>
              <a:t>Uses</a:t>
            </a:r>
          </a:p>
          <a:p>
            <a:pPr lvl="1"/>
            <a:r>
              <a:rPr lang="en-US" sz="3200" dirty="0" smtClean="0"/>
              <a:t>probability theory</a:t>
            </a:r>
          </a:p>
          <a:p>
            <a:pPr lvl="1"/>
            <a:r>
              <a:rPr lang="en-US" sz="3200" dirty="0" smtClean="0"/>
              <a:t>theoretical statistics</a:t>
            </a:r>
          </a:p>
          <a:p>
            <a:pPr lvl="1"/>
            <a:r>
              <a:rPr lang="en-US" sz="3200" dirty="0" smtClean="0"/>
              <a:t>actuarial science</a:t>
            </a:r>
          </a:p>
          <a:p>
            <a:pPr lvl="1"/>
            <a:r>
              <a:rPr lang="en-US" sz="3200" dirty="0" smtClean="0"/>
              <a:t>operations research</a:t>
            </a:r>
          </a:p>
          <a:p>
            <a:pPr lvl="1"/>
            <a:r>
              <a:rPr lang="en-US" sz="3200" dirty="0" smtClean="0"/>
              <a:t>engineering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7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Beta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US" dirty="0" smtClean="0"/>
              <a:t>This distribution is only defined on an interval</a:t>
            </a:r>
          </a:p>
          <a:p>
            <a:pPr lvl="1"/>
            <a:r>
              <a:rPr lang="en-US" sz="3200" dirty="0" smtClean="0"/>
              <a:t>standard beta is on the interval [0,1]</a:t>
            </a:r>
          </a:p>
          <a:p>
            <a:r>
              <a:rPr lang="en-US" dirty="0" smtClean="0"/>
              <a:t>uses</a:t>
            </a:r>
          </a:p>
          <a:p>
            <a:pPr lvl="1"/>
            <a:r>
              <a:rPr lang="en-US" sz="3200" dirty="0" smtClean="0"/>
              <a:t>modeling proportions</a:t>
            </a:r>
          </a:p>
          <a:p>
            <a:pPr lvl="1"/>
            <a:r>
              <a:rPr lang="en-US" sz="3200" dirty="0" smtClean="0"/>
              <a:t>percentages</a:t>
            </a:r>
          </a:p>
          <a:p>
            <a:pPr lvl="1"/>
            <a:r>
              <a:rPr lang="en-US" sz="3200" dirty="0" smtClean="0"/>
              <a:t>Probabilities</a:t>
            </a:r>
          </a:p>
          <a:p>
            <a:r>
              <a:rPr lang="en-US" dirty="0" smtClean="0"/>
              <a:t>Uniform distribution is a member of this family.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7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Other Continuous 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Weibull</a:t>
            </a:r>
            <a:endParaRPr lang="en-US" dirty="0" smtClean="0"/>
          </a:p>
          <a:p>
            <a:pPr lvl="1"/>
            <a:r>
              <a:rPr lang="en-US" sz="3200" dirty="0" smtClean="0"/>
              <a:t>exponential is a member of family</a:t>
            </a:r>
          </a:p>
          <a:p>
            <a:pPr lvl="1"/>
            <a:r>
              <a:rPr lang="en-US" sz="3200" dirty="0" smtClean="0"/>
              <a:t>uses: lifetimes</a:t>
            </a:r>
          </a:p>
          <a:p>
            <a:r>
              <a:rPr lang="en-US" dirty="0" smtClean="0"/>
              <a:t>lognormal</a:t>
            </a:r>
          </a:p>
          <a:p>
            <a:pPr lvl="1"/>
            <a:r>
              <a:rPr lang="en-US" sz="3200" dirty="0" smtClean="0"/>
              <a:t>log of the normal distribution</a:t>
            </a:r>
          </a:p>
          <a:p>
            <a:pPr lvl="1"/>
            <a:r>
              <a:rPr lang="en-US" sz="3200" dirty="0" smtClean="0"/>
              <a:t>uses: products of distributions</a:t>
            </a:r>
          </a:p>
          <a:p>
            <a:r>
              <a:rPr lang="en-US" dirty="0" smtClean="0"/>
              <a:t>Cauchy</a:t>
            </a:r>
          </a:p>
          <a:p>
            <a:pPr lvl="1"/>
            <a:r>
              <a:rPr lang="en-US" sz="3200" dirty="0" smtClean="0"/>
              <a:t>symmetrical, </a:t>
            </a:r>
            <a:r>
              <a:rPr lang="en-US" sz="3200" smtClean="0"/>
              <a:t>long straggly tails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3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6522</TotalTime>
  <Words>525</Words>
  <Application>Microsoft Office PowerPoint</Application>
  <PresentationFormat>On-screen Show (4:3)</PresentationFormat>
  <Paragraphs>103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ＭＳ Ｐゴシック</vt:lpstr>
      <vt:lpstr>Arial</vt:lpstr>
      <vt:lpstr>Calibri</vt:lpstr>
      <vt:lpstr>Cambria Math</vt:lpstr>
      <vt:lpstr>Symbol</vt:lpstr>
      <vt:lpstr>Office Theme</vt:lpstr>
      <vt:lpstr>Custom Design</vt:lpstr>
      <vt:lpstr>Chapter 7: Sampling Distributions</vt:lpstr>
      <vt:lpstr>6.4: The Exponential Distribution (and Uniform Distribution) - Goals</vt:lpstr>
      <vt:lpstr>Uniform Distribution</vt:lpstr>
      <vt:lpstr>Uniform Distribution</vt:lpstr>
      <vt:lpstr>Exponential Distribution</vt:lpstr>
      <vt:lpstr>Exponential Distribution</vt:lpstr>
      <vt:lpstr>Gamma Distribution</vt:lpstr>
      <vt:lpstr>Beta Distribution</vt:lpstr>
      <vt:lpstr>Other Continuous Random Variables</vt:lpstr>
      <vt:lpstr>7.1/7.2: Statistics, Parameters, Sampling Distribution of a Sample Mean - Goals</vt:lpstr>
      <vt:lpstr>Probability vs. Statistics</vt:lpstr>
      <vt:lpstr>Parameter and statistic</vt:lpstr>
      <vt:lpstr>Sampling Variability</vt:lpstr>
      <vt:lpstr>Sampling Distribution</vt:lpstr>
      <vt:lpstr>Sampling Distributions</vt:lpstr>
      <vt:lpstr>Mean and Standard Deviation</vt:lpstr>
      <vt:lpstr>Shape of Sampling Distributions</vt:lpstr>
      <vt:lpstr>A Few More Facts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439</cp:revision>
  <dcterms:created xsi:type="dcterms:W3CDTF">2010-01-11T21:36:57Z</dcterms:created>
  <dcterms:modified xsi:type="dcterms:W3CDTF">2016-02-12T13:02:34Z</dcterms:modified>
</cp:coreProperties>
</file>